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72a26f8dd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72a26f8d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72a26f8d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472a26f8dd_0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7" name="Google Shape;16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82cd89fe2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82cd89f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82cd89fe2_0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82cd89fe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93493bc6c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93493bc6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93493bc6c_0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93493bc6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937f7330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937f733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6" name="Google Shape;22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93493bc6c_0_2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93493bc6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0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0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914400" y="1122363"/>
            <a:ext cx="103632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0" lvl="0" marL="0" marR="0" rtl="0" algn="ctr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5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831851" y="1709739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831851" y="4589464"/>
            <a:ext cx="10515600" cy="15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839788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839789" y="1681163"/>
            <a:ext cx="51576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2" type="body"/>
          </p:nvPr>
        </p:nvSpPr>
        <p:spPr>
          <a:xfrm>
            <a:off x="839789" y="2505075"/>
            <a:ext cx="5157600" cy="3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idx="3" type="body"/>
          </p:nvPr>
        </p:nvSpPr>
        <p:spPr>
          <a:xfrm>
            <a:off x="6172200" y="1681163"/>
            <a:ext cx="51831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8"/>
          <p:cNvSpPr txBox="1"/>
          <p:nvPr>
            <p:ph idx="4" type="body"/>
          </p:nvPr>
        </p:nvSpPr>
        <p:spPr>
          <a:xfrm>
            <a:off x="6172200" y="2505075"/>
            <a:ext cx="5183100" cy="3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8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22" name="Google Shape;122;p19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19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839788" y="457200"/>
            <a:ext cx="3932400" cy="1599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alibri"/>
              <a:buNone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5183188" y="987426"/>
            <a:ext cx="61725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5016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Char char="•"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6355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318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0005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005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40005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0005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0005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0005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2" type="body"/>
          </p:nvPr>
        </p:nvSpPr>
        <p:spPr>
          <a:xfrm>
            <a:off x="839788" y="2057400"/>
            <a:ext cx="39324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21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839788" y="457200"/>
            <a:ext cx="3932400" cy="1599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alibri"/>
              <a:buNone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38" name="Google Shape;138;p22"/>
          <p:cNvSpPr/>
          <p:nvPr>
            <p:ph idx="2" type="pic"/>
          </p:nvPr>
        </p:nvSpPr>
        <p:spPr>
          <a:xfrm>
            <a:off x="5183188" y="987426"/>
            <a:ext cx="61725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839788" y="2057400"/>
            <a:ext cx="39324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24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Google Shape;153;p24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9788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hyperlink" Target="http://w3.unpocodetodo.info/css3/ejemplos/flexbox-playground.html" TargetMode="External"/><Relationship Id="rId5" Type="http://schemas.openxmlformats.org/officeDocument/2006/relationships/hyperlink" Target="http://css3generator.com/" TargetMode="External"/><Relationship Id="rId6" Type="http://schemas.openxmlformats.org/officeDocument/2006/relationships/hyperlink" Target="https://www.clipconverter.cc/es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5"/>
          <p:cNvPicPr preferRelativeResize="0"/>
          <p:nvPr/>
        </p:nvPicPr>
        <p:blipFill rotWithShape="1">
          <a:blip r:embed="rId3">
            <a:alphaModFix/>
          </a:blip>
          <a:srcRect b="0" l="0" r="0" t="13464"/>
          <a:stretch/>
        </p:blipFill>
        <p:spPr>
          <a:xfrm>
            <a:off x="0" y="1"/>
            <a:ext cx="12191997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/>
          <p:nvPr/>
        </p:nvSpPr>
        <p:spPr>
          <a:xfrm>
            <a:off x="569843" y="3748294"/>
            <a:ext cx="6311970" cy="1766680"/>
          </a:xfrm>
          <a:prstGeom prst="rect">
            <a:avLst/>
          </a:prstGeom>
          <a:solidFill>
            <a:srgbClr val="7B6078">
              <a:alpha val="507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874643" y="3824996"/>
            <a:ext cx="11012557" cy="1974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Maquetado web: </a:t>
            </a:r>
            <a:endParaRPr b="0" i="0" sz="44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HTML5 y CSS                    </a:t>
            </a:r>
            <a:r>
              <a:rPr lang="es-ES" sz="3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3</a:t>
            </a:r>
            <a:r>
              <a:rPr b="0" i="0" lang="es-ES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/6</a:t>
            </a:r>
            <a:endParaRPr b="0" i="0" sz="105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3" name="Google Shape;163;p25"/>
          <p:cNvSpPr/>
          <p:nvPr/>
        </p:nvSpPr>
        <p:spPr>
          <a:xfrm>
            <a:off x="7448700" y="691175"/>
            <a:ext cx="4294800" cy="10581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5"/>
          <p:cNvSpPr txBox="1"/>
          <p:nvPr/>
        </p:nvSpPr>
        <p:spPr>
          <a:xfrm>
            <a:off x="7506350" y="866525"/>
            <a:ext cx="4054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bit.ly/maquetadoweb3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4"/>
          <p:cNvSpPr txBox="1"/>
          <p:nvPr>
            <p:ph idx="1" type="body"/>
          </p:nvPr>
        </p:nvSpPr>
        <p:spPr>
          <a:xfrm>
            <a:off x="950100" y="1553800"/>
            <a:ext cx="10865700" cy="4709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00FFFF"/>
                </a:solidFill>
                <a:latin typeface="Abel"/>
                <a:ea typeface="Abel"/>
                <a:cs typeface="Abel"/>
                <a:sym typeface="Abel"/>
              </a:rPr>
              <a:t>Entender Flexbox</a:t>
            </a:r>
            <a:endParaRPr>
              <a:solidFill>
                <a:srgbClr val="00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-444500" lvl="0" marL="609600" rtl="0" algn="l">
              <a:spcBef>
                <a:spcPts val="13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Verdana"/>
              <a:buChar char="•"/>
            </a:pPr>
            <a:r>
              <a:rPr lang="es-ES" sz="2200" u="sng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http://w3.unpocodetodo.info/css3/ejemplos/flexbox-playground.html</a:t>
            </a:r>
            <a:r>
              <a:rPr lang="es-ES" sz="2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22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00FFFF"/>
                </a:solidFill>
                <a:latin typeface="Abel"/>
                <a:ea typeface="Abel"/>
                <a:cs typeface="Abel"/>
                <a:sym typeface="Abel"/>
              </a:rPr>
              <a:t>CSS3 Generator</a:t>
            </a:r>
            <a:endParaRPr sz="22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8300" lvl="0" marL="457200" rtl="0" algn="l">
              <a:spcBef>
                <a:spcPts val="13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Verdana"/>
              <a:buChar char="•"/>
            </a:pPr>
            <a:r>
              <a:rPr lang="es-ES" sz="2200" u="sng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http://css3generator.com/</a:t>
            </a:r>
            <a:r>
              <a:rPr lang="es-ES" sz="2200" u="sng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2200" u="sng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00FFFF"/>
                </a:solidFill>
                <a:latin typeface="Abel"/>
                <a:ea typeface="Abel"/>
                <a:cs typeface="Abel"/>
                <a:sym typeface="Abel"/>
              </a:rPr>
              <a:t>Clip Converter</a:t>
            </a:r>
            <a:endParaRPr sz="2200" u="sng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8300" lvl="0" marL="457200" rtl="0" algn="l">
              <a:spcBef>
                <a:spcPts val="13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Verdana"/>
              <a:buChar char="•"/>
            </a:pPr>
            <a:r>
              <a:rPr lang="es-ES" sz="2200" u="sng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https://www.clipconverter.cc/es/</a:t>
            </a:r>
            <a:r>
              <a:rPr lang="es-ES" sz="2200" u="sng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2200" u="sng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</a:endParaRPr>
          </a:p>
        </p:txBody>
      </p:sp>
      <p:sp>
        <p:nvSpPr>
          <p:cNvPr id="241" name="Google Shape;241;p34"/>
          <p:cNvSpPr txBox="1"/>
          <p:nvPr>
            <p:ph type="title"/>
          </p:nvPr>
        </p:nvSpPr>
        <p:spPr>
          <a:xfrm>
            <a:off x="838200" y="245172"/>
            <a:ext cx="10515600" cy="14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8800"/>
              <a:buFont typeface="Calibri"/>
              <a:buNone/>
            </a:pPr>
            <a:r>
              <a:rPr b="1" lang="es-ES" sz="6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Recursos</a:t>
            </a:r>
            <a:endParaRPr sz="60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9C5C4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5"/>
          <p:cNvSpPr/>
          <p:nvPr/>
        </p:nvSpPr>
        <p:spPr>
          <a:xfrm>
            <a:off x="1876700" y="12933"/>
            <a:ext cx="10315200" cy="6858000"/>
          </a:xfrm>
          <a:prstGeom prst="triangle">
            <a:avLst>
              <a:gd fmla="val 100000" name="adj"/>
            </a:avLst>
          </a:prstGeom>
          <a:solidFill>
            <a:srgbClr val="000000">
              <a:alpha val="36150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48" name="Google Shape;248;p35"/>
          <p:cNvSpPr txBox="1"/>
          <p:nvPr/>
        </p:nvSpPr>
        <p:spPr>
          <a:xfrm>
            <a:off x="8390834" y="3980200"/>
            <a:ext cx="3398700" cy="14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s-ES" sz="40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Andrés Martin</a:t>
            </a:r>
            <a:endParaRPr sz="40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andimartinm@gmail.com</a:t>
            </a:r>
            <a:endParaRPr sz="24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11.6847.7708</a:t>
            </a:r>
            <a:endParaRPr sz="24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49" name="Google Shape;249;p35"/>
          <p:cNvSpPr/>
          <p:nvPr/>
        </p:nvSpPr>
        <p:spPr>
          <a:xfrm>
            <a:off x="7274967" y="4164000"/>
            <a:ext cx="815100" cy="7416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00D2D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26"/>
          <p:cNvPicPr preferRelativeResize="0"/>
          <p:nvPr/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-1"/>
            <a:ext cx="1219199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/>
          <p:cNvSpPr txBox="1"/>
          <p:nvPr/>
        </p:nvSpPr>
        <p:spPr>
          <a:xfrm>
            <a:off x="1524000" y="490675"/>
            <a:ext cx="9144000" cy="58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Temas</a:t>
            </a:r>
            <a:endParaRPr b="0" i="0" sz="54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Flexbox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Pseudo Clases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Regla import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Video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b="0" i="0" lang="es-ES" sz="2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Ejercicio</a:t>
            </a:r>
            <a:endParaRPr b="0" i="0" sz="2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Recursos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" y="1003133"/>
            <a:ext cx="11785598" cy="3239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 rotWithShape="1">
          <a:blip r:embed="rId4">
            <a:alphaModFix/>
          </a:blip>
          <a:srcRect b="44506" l="0" r="0" t="0"/>
          <a:stretch/>
        </p:blipFill>
        <p:spPr>
          <a:xfrm>
            <a:off x="203200" y="4356660"/>
            <a:ext cx="11681333" cy="16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/>
          <p:nvPr/>
        </p:nvSpPr>
        <p:spPr>
          <a:xfrm>
            <a:off x="329600" y="672800"/>
            <a:ext cx="7301700" cy="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/>
              <a:t>flex-wrap: wrap;</a:t>
            </a:r>
            <a:endParaRPr sz="1900"/>
          </a:p>
        </p:txBody>
      </p:sp>
      <p:sp>
        <p:nvSpPr>
          <p:cNvPr id="179" name="Google Shape;179;p27"/>
          <p:cNvSpPr txBox="1"/>
          <p:nvPr/>
        </p:nvSpPr>
        <p:spPr>
          <a:xfrm>
            <a:off x="329600" y="3986804"/>
            <a:ext cx="7301700" cy="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/>
              <a:t>flex-wrap: nowrap;</a:t>
            </a:r>
            <a:endParaRPr sz="1900"/>
          </a:p>
        </p:txBody>
      </p:sp>
      <p:sp>
        <p:nvSpPr>
          <p:cNvPr id="180" name="Google Shape;180;p27"/>
          <p:cNvSpPr txBox="1"/>
          <p:nvPr/>
        </p:nvSpPr>
        <p:spPr>
          <a:xfrm>
            <a:off x="572733" y="103667"/>
            <a:ext cx="10519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Flexbox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8"/>
          <p:cNvPicPr preferRelativeResize="0"/>
          <p:nvPr/>
        </p:nvPicPr>
        <p:blipFill rotWithShape="1">
          <a:blip r:embed="rId3">
            <a:alphaModFix/>
          </a:blip>
          <a:srcRect b="47022" l="3428" r="0" t="0"/>
          <a:stretch/>
        </p:blipFill>
        <p:spPr>
          <a:xfrm>
            <a:off x="397325" y="1787900"/>
            <a:ext cx="4859450" cy="41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8"/>
          <p:cNvPicPr preferRelativeResize="0"/>
          <p:nvPr/>
        </p:nvPicPr>
        <p:blipFill rotWithShape="1">
          <a:blip r:embed="rId3">
            <a:alphaModFix/>
          </a:blip>
          <a:srcRect b="-2558" l="3428" r="0" t="49581"/>
          <a:stretch/>
        </p:blipFill>
        <p:spPr>
          <a:xfrm>
            <a:off x="3833025" y="1625350"/>
            <a:ext cx="4859450" cy="41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8"/>
          <p:cNvSpPr txBox="1"/>
          <p:nvPr/>
        </p:nvSpPr>
        <p:spPr>
          <a:xfrm>
            <a:off x="572733" y="256067"/>
            <a:ext cx="10519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Pseudo Clases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9733" y="1853949"/>
            <a:ext cx="4045292" cy="41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/>
        </p:nvSpPr>
        <p:spPr>
          <a:xfrm>
            <a:off x="572733" y="256067"/>
            <a:ext cx="10519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Pseudo Clases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4" name="Google Shape;1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6175" y="1608303"/>
            <a:ext cx="9216326" cy="4779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5" name="Google Shape;195;p29"/>
          <p:cNvCxnSpPr/>
          <p:nvPr/>
        </p:nvCxnSpPr>
        <p:spPr>
          <a:xfrm>
            <a:off x="1796550" y="1965850"/>
            <a:ext cx="16584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9"/>
          <p:cNvCxnSpPr/>
          <p:nvPr/>
        </p:nvCxnSpPr>
        <p:spPr>
          <a:xfrm>
            <a:off x="6512500" y="1965850"/>
            <a:ext cx="16584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9"/>
          <p:cNvCxnSpPr/>
          <p:nvPr/>
        </p:nvCxnSpPr>
        <p:spPr>
          <a:xfrm>
            <a:off x="1882925" y="3676025"/>
            <a:ext cx="18138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9"/>
          <p:cNvCxnSpPr/>
          <p:nvPr/>
        </p:nvCxnSpPr>
        <p:spPr>
          <a:xfrm>
            <a:off x="6598875" y="3668924"/>
            <a:ext cx="15375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9"/>
          <p:cNvCxnSpPr/>
          <p:nvPr/>
        </p:nvCxnSpPr>
        <p:spPr>
          <a:xfrm>
            <a:off x="4194625" y="5393299"/>
            <a:ext cx="17478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/>
        </p:nvSpPr>
        <p:spPr>
          <a:xfrm>
            <a:off x="572733" y="256067"/>
            <a:ext cx="10519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Regla @import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5" name="Google Shape;205;p30"/>
          <p:cNvSpPr/>
          <p:nvPr/>
        </p:nvSpPr>
        <p:spPr>
          <a:xfrm>
            <a:off x="3990450" y="1610750"/>
            <a:ext cx="1537500" cy="21384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highlight>
                  <a:schemeClr val="accent5"/>
                </a:highlight>
                <a:latin typeface="Verdana"/>
                <a:ea typeface="Verdana"/>
                <a:cs typeface="Verdana"/>
                <a:sym typeface="Verdana"/>
              </a:rPr>
              <a:t>CSS</a:t>
            </a:r>
            <a:endParaRPr sz="2800">
              <a:highlight>
                <a:schemeClr val="accent5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3336112">
            <a:off x="2144300" y="1763196"/>
            <a:ext cx="1443925" cy="1443932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0"/>
          <p:cNvSpPr/>
          <p:nvPr/>
        </p:nvSpPr>
        <p:spPr>
          <a:xfrm>
            <a:off x="1191950" y="3168900"/>
            <a:ext cx="1900200" cy="264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latin typeface="Verdana"/>
                <a:ea typeface="Verdana"/>
                <a:cs typeface="Verdana"/>
                <a:sym typeface="Verdana"/>
              </a:rPr>
              <a:t>HTML</a:t>
            </a:r>
            <a:endParaRPr sz="2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8" name="Google Shape;208;p30"/>
          <p:cNvSpPr/>
          <p:nvPr/>
        </p:nvSpPr>
        <p:spPr>
          <a:xfrm>
            <a:off x="5892200" y="3749150"/>
            <a:ext cx="1537500" cy="21384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latin typeface="Verdana"/>
                <a:ea typeface="Verdana"/>
                <a:cs typeface="Verdana"/>
                <a:sym typeface="Verdana"/>
              </a:rPr>
              <a:t>CSS</a:t>
            </a:r>
            <a:endParaRPr sz="2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9" name="Google Shape;209;p30"/>
          <p:cNvSpPr/>
          <p:nvPr/>
        </p:nvSpPr>
        <p:spPr>
          <a:xfrm>
            <a:off x="7927525" y="3749150"/>
            <a:ext cx="1537500" cy="21384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latin typeface="Verdana"/>
                <a:ea typeface="Verdana"/>
                <a:cs typeface="Verdana"/>
                <a:sym typeface="Verdana"/>
              </a:rPr>
              <a:t>CSS</a:t>
            </a:r>
            <a:endParaRPr sz="2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0" name="Google Shape;210;p30"/>
          <p:cNvSpPr/>
          <p:nvPr/>
        </p:nvSpPr>
        <p:spPr>
          <a:xfrm>
            <a:off x="9886650" y="3749150"/>
            <a:ext cx="1537500" cy="2138400"/>
          </a:xfrm>
          <a:prstGeom prst="rect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latin typeface="Verdana"/>
                <a:ea typeface="Verdana"/>
                <a:cs typeface="Verdana"/>
                <a:sym typeface="Verdana"/>
              </a:rPr>
              <a:t>CSS</a:t>
            </a:r>
            <a:endParaRPr sz="2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5755475" y="6133050"/>
            <a:ext cx="6555300" cy="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>
                <a:highlight>
                  <a:srgbClr val="FF9900"/>
                </a:highlight>
              </a:rPr>
              <a:t>generales.css</a:t>
            </a:r>
            <a:r>
              <a:rPr lang="es-ES" sz="2200"/>
              <a:t>   </a:t>
            </a:r>
            <a:r>
              <a:rPr lang="es-ES" sz="2200">
                <a:highlight>
                  <a:srgbClr val="00FF00"/>
                </a:highlight>
              </a:rPr>
              <a:t>tipografias.css</a:t>
            </a:r>
            <a:r>
              <a:rPr lang="es-ES" sz="2200"/>
              <a:t>   </a:t>
            </a:r>
            <a:r>
              <a:rPr lang="es-ES" sz="2200">
                <a:highlight>
                  <a:srgbClr val="B4A7D6"/>
                </a:highlight>
              </a:rPr>
              <a:t>multimedia.css</a:t>
            </a:r>
            <a:endParaRPr sz="2200">
              <a:highlight>
                <a:srgbClr val="B4A7D6"/>
              </a:highlight>
            </a:endParaRPr>
          </a:p>
        </p:txBody>
      </p:sp>
      <p:pic>
        <p:nvPicPr>
          <p:cNvPr id="212" name="Google Shape;21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336112">
            <a:off x="5809575" y="1839396"/>
            <a:ext cx="1443925" cy="1443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347226">
            <a:off x="7578532" y="2086926"/>
            <a:ext cx="1236018" cy="137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176343">
            <a:off x="9395513" y="2226813"/>
            <a:ext cx="1236018" cy="1370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/>
        </p:nvSpPr>
        <p:spPr>
          <a:xfrm>
            <a:off x="558422" y="415200"/>
            <a:ext cx="10781100" cy="9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Elemento </a:t>
            </a:r>
            <a:r>
              <a:rPr b="1" lang="es-ES" sz="4000">
                <a:latin typeface="Verdana"/>
                <a:ea typeface="Verdana"/>
                <a:cs typeface="Verdana"/>
                <a:sym typeface="Verdana"/>
              </a:rPr>
              <a:t>VIDEO</a:t>
            </a:r>
            <a:endParaRPr b="1" sz="4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0" name="Google Shape;220;p31"/>
          <p:cNvSpPr txBox="1"/>
          <p:nvPr/>
        </p:nvSpPr>
        <p:spPr>
          <a:xfrm>
            <a:off x="558433" y="1241467"/>
            <a:ext cx="10495200" cy="9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latin typeface="Verdana"/>
                <a:ea typeface="Verdana"/>
                <a:cs typeface="Verdana"/>
                <a:sym typeface="Verdana"/>
              </a:rPr>
              <a:t>Una de las nuevas y más revolucionarias capacidades de HTML5, es la posibilidad de incorporar archivos de video en los nuestros documentos y poder ser visualizados por los usuarios sin la necesidad de contar con un plugin o software adicional.</a:t>
            </a:r>
            <a:endParaRPr b="1" sz="19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1" name="Google Shape;221;p31"/>
          <p:cNvSpPr txBox="1"/>
          <p:nvPr/>
        </p:nvSpPr>
        <p:spPr>
          <a:xfrm>
            <a:off x="6097933" y="5548533"/>
            <a:ext cx="52416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/>
              <a:t>https://www.w3schools.com/html/mov_bbb.mp4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/>
              <a:t>https://www.w3schools.com/html/mov_bbb.ogg</a:t>
            </a:r>
            <a:endParaRPr sz="1600"/>
          </a:p>
        </p:txBody>
      </p:sp>
      <p:pic>
        <p:nvPicPr>
          <p:cNvPr id="222" name="Google Shape;22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733" y="2829433"/>
            <a:ext cx="8033733" cy="278333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1"/>
          <p:cNvSpPr/>
          <p:nvPr/>
        </p:nvSpPr>
        <p:spPr>
          <a:xfrm>
            <a:off x="4982933" y="2778300"/>
            <a:ext cx="3404100" cy="608400"/>
          </a:xfrm>
          <a:prstGeom prst="rect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1205948" y="2117034"/>
            <a:ext cx="9780000" cy="20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600"/>
              <a:buNone/>
            </a:pPr>
            <a:r>
              <a:rPr b="1" lang="es-ES" sz="6600">
                <a:solidFill>
                  <a:schemeClr val="accent5"/>
                </a:solidFill>
                <a:latin typeface="Verdana"/>
                <a:ea typeface="Verdana"/>
                <a:cs typeface="Verdana"/>
                <a:sym typeface="Verdana"/>
              </a:rPr>
              <a:t>Ejercicio</a:t>
            </a:r>
            <a:endParaRPr b="1" sz="6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2900" y="167300"/>
            <a:ext cx="4627125" cy="65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3"/>
          <p:cNvSpPr txBox="1"/>
          <p:nvPr/>
        </p:nvSpPr>
        <p:spPr>
          <a:xfrm>
            <a:off x="634625" y="415200"/>
            <a:ext cx="4209300" cy="20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Ejercicio 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latin typeface="Verdana"/>
                <a:ea typeface="Verdana"/>
                <a:cs typeface="Verdana"/>
                <a:sym typeface="Verdana"/>
              </a:rPr>
              <a:t>maquetado</a:t>
            </a:r>
            <a:endParaRPr b="1" sz="40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Personalizado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70C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